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58BE4F-564E-48E9-B83E-0C62A3036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61D172-B9B2-4A7F-894B-5F3E1610A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5877190-08D8-40DB-BC14-31668FC6A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48752F-9D56-4A17-8449-A943C9BCC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8FEE9F-5EA0-4EB6-8885-FA768526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504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1D8CEB-B531-4E28-AB7F-F35B2B0DD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5A376C4-016B-4D2D-8F99-EF53B218E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2F29B4-D15A-4FA5-899A-4F8A2EFC6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2BACAA-9B54-4400-8924-391B97C0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2DF1DF-E0FA-4EEE-9963-369EA3E46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57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84AAE68-D728-46C5-A678-880625427B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0D16DDC-F73D-4A6B-8900-5D179222A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9B9D08-5111-46F9-B1C2-95122674E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B0C2CD-5BCB-42C8-9D01-802F1C6CA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9BE30D-8C52-4134-B6CA-64DCBAF5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39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AD22DF-CDE7-4EF5-B919-DAEFE3063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E2AB0F-CCD6-4E24-A912-6852FF2C1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1CE516B-251E-41F1-AE08-9AD34DE9B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2A898FB-1637-451B-8226-B0EA7628A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CA8B388-D828-4DD8-A733-99EA3703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253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1C4C11-B64E-4A6A-A4E7-204C75259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41F6F30-9D16-45D5-BB9A-EE49A1713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35D282-6BB2-4E2B-86B2-A6B13240D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FBBE50-E451-4162-8BD3-2A7ED998F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F64CB7-844A-4FFD-8CE3-11E7F0CB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61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F7E95-C850-4C2F-9D48-41FE8E027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11AE78-5915-42CB-AA58-7801C49EF8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5984DC6-3ABC-4CB8-8F7B-84E6E4308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274E019-ECA6-48C9-AA19-B3E8489D5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112D40-3891-4DE1-9655-7989C3DA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BDC6C6-386C-49E4-BCA5-5568A4A2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48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925490-1EBF-4265-8EDA-6E63D1CE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394BC4-C447-4270-A41C-6171E8980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8D7DF6-AEB3-42CB-9911-DCC78E62B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A6E8E23-5F8C-414B-B43A-85B75E8C8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6C038FD-3AA8-4949-B8A9-AECD05334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51D5566-FC1A-4099-842B-68BF8A48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ACAE022-7870-4A6B-84C6-EE17955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EF49863-BAE3-4E2C-A96C-2FFA9A16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27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ADF66A-AA7F-4811-B08D-82BA5107A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52AC6FE-3807-4711-99C8-38B19B19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7EA06AB-EFA6-41C8-84D3-5F4A26EE0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4A712B8-7676-47DF-B39E-8D27F4E5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7937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7CD7F41-934D-4398-8034-2BF53A59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4B86091-CF1F-4E1C-A42B-E3BA64979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591F303-26D8-42E9-832B-2419276A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405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67129C-2477-4715-8FBD-E63A311A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172800-52F1-4814-BEFF-F377F2A34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2EF94B4-DEC2-4C93-9354-1335B57FE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37446F3-C033-42F5-8223-951ED9898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9761003-E199-4235-B3CE-88794C51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724735C-DA83-48C7-AB71-E578554EC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6CC82C-5209-4BB2-933C-E59A3744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A3FD5DA-07D3-4FEB-8FDA-EF9C2EC74C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51ECB54-C15F-43FC-8696-EE6795ADE2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8D7F90-10C4-41A6-9436-374A278A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2F733C8-16C8-4A34-8106-4422A8EA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D79EC3-9237-4477-8FA3-5B57687D3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79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1A8A40A-E94E-40A6-BFF0-95D734D1D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0F2E27-8915-4EC3-9C4C-E62421B54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951F30-4469-464E-82CE-092C01E0B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4E917-0788-4739-9DA1-12584B2C787F}" type="datetimeFigureOut">
              <a:rPr lang="pl-PL" smtClean="0"/>
              <a:t>22.03.2020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A3A6EB-AFBC-43D6-9CFB-561721B44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AE8F30-FA3F-4FF7-A22C-25B7C2BFD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EF504-77CA-4440-9B72-657BE94B3B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46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90E7B5-62D9-4A4D-A4F1-2F7A03B061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Czasowniki modalne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24EA408-28C8-4967-9B79-0801D5887F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Modal</a:t>
            </a:r>
            <a:r>
              <a:rPr lang="pl-PL" dirty="0"/>
              <a:t> </a:t>
            </a:r>
            <a:r>
              <a:rPr lang="pl-PL" dirty="0" err="1"/>
              <a:t>vebs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2272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1DE93B-25F3-4DD7-BDB2-B45E97BA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Should</a:t>
            </a:r>
            <a:r>
              <a:rPr lang="pl-PL" dirty="0"/>
              <a:t> i </a:t>
            </a:r>
            <a:r>
              <a:rPr lang="pl-PL" dirty="0" err="1"/>
              <a:t>ought</a:t>
            </a:r>
            <a:r>
              <a:rPr lang="pl-PL" dirty="0"/>
              <a:t> to oznaczają powinno się.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482B58-32A9-4186-BD76-57FAD251F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</a:t>
            </a:r>
            <a:r>
              <a:rPr lang="pl-PL" dirty="0" err="1"/>
              <a:t>help</a:t>
            </a:r>
            <a:r>
              <a:rPr lang="pl-PL" dirty="0"/>
              <a:t> </a:t>
            </a:r>
            <a:r>
              <a:rPr lang="pl-PL" dirty="0" err="1"/>
              <a:t>him</a:t>
            </a:r>
            <a:r>
              <a:rPr lang="pl-PL" dirty="0"/>
              <a:t> (Powinieneś mu pomóc). </a:t>
            </a:r>
          </a:p>
          <a:p>
            <a:pPr marL="0" indent="0">
              <a:buNone/>
            </a:pPr>
            <a:r>
              <a:rPr lang="pl-PL" dirty="0"/>
              <a:t>Tom </a:t>
            </a:r>
            <a:r>
              <a:rPr lang="pl-PL" dirty="0" err="1"/>
              <a:t>should</a:t>
            </a:r>
            <a:r>
              <a:rPr lang="pl-PL" dirty="0"/>
              <a:t> go to </a:t>
            </a:r>
            <a:r>
              <a:rPr lang="pl-PL" dirty="0" err="1"/>
              <a:t>school</a:t>
            </a:r>
            <a:r>
              <a:rPr lang="pl-PL" dirty="0"/>
              <a:t> (Tomek powinien pójść do szkoły). </a:t>
            </a:r>
          </a:p>
          <a:p>
            <a:pPr marL="0" indent="0">
              <a:buNone/>
            </a:pPr>
            <a:r>
              <a:rPr lang="pl-PL" dirty="0" err="1"/>
              <a:t>Should</a:t>
            </a:r>
            <a:r>
              <a:rPr lang="pl-PL" dirty="0"/>
              <a:t> I </a:t>
            </a:r>
            <a:r>
              <a:rPr lang="pl-PL" dirty="0" err="1"/>
              <a:t>read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book</a:t>
            </a:r>
            <a:r>
              <a:rPr lang="pl-PL" dirty="0"/>
              <a:t>? (Czy powinienem przeczytać tę książkę?).</a:t>
            </a:r>
          </a:p>
          <a:p>
            <a:pPr marL="0" indent="0">
              <a:buNone/>
            </a:pPr>
            <a:r>
              <a:rPr lang="pl-PL" dirty="0"/>
              <a:t> Tom </a:t>
            </a:r>
            <a:r>
              <a:rPr lang="pl-PL" dirty="0" err="1"/>
              <a:t>shouldn’t</a:t>
            </a:r>
            <a:r>
              <a:rPr lang="pl-PL" dirty="0"/>
              <a:t> </a:t>
            </a:r>
            <a:r>
              <a:rPr lang="pl-PL" dirty="0" err="1"/>
              <a:t>smoke</a:t>
            </a:r>
            <a:r>
              <a:rPr lang="pl-PL" dirty="0"/>
              <a:t> (Tomek nie powinien palić).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141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6C6CAD-3711-4B62-B557-80429C73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Oto one: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F77966-57A4-4A92-8C06-BD5951BB1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can, could, may, might, must, ought to, will, would, shall, should, have to, need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144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DD70AE-EC6E-49F1-8EBC-CDBDBE4A9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5006"/>
            <a:ext cx="10439400" cy="5741957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Większość czasowników modalnych w pytaniach i w przeczeniach zachowuje się następująco: w pytaniu czasownik modalny wstawiamy przed zaimkiem lub rzeczownikiem, zazwyczaj na początku zdania; </a:t>
            </a:r>
          </a:p>
          <a:p>
            <a:pPr>
              <a:buFontTx/>
              <a:buChar char="-"/>
            </a:pPr>
            <a:r>
              <a:rPr lang="pl-PL" dirty="0"/>
              <a:t>He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swim</a:t>
            </a:r>
            <a:r>
              <a:rPr lang="pl-PL" dirty="0"/>
              <a:t> </a:t>
            </a:r>
          </a:p>
          <a:p>
            <a:pPr>
              <a:buFontTx/>
              <a:buChar char="-"/>
            </a:pPr>
            <a:r>
              <a:rPr lang="pl-PL" dirty="0" err="1"/>
              <a:t>Can</a:t>
            </a:r>
            <a:r>
              <a:rPr lang="pl-PL" dirty="0"/>
              <a:t> he </a:t>
            </a:r>
            <a:r>
              <a:rPr lang="pl-PL" dirty="0" err="1"/>
              <a:t>swim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/>
              <a:t>W przeczeniu czasownik modalny łączy się z not; </a:t>
            </a:r>
          </a:p>
          <a:p>
            <a:pPr>
              <a:buFontTx/>
              <a:buChar char="-"/>
            </a:pPr>
            <a:r>
              <a:rPr lang="pl-PL" dirty="0"/>
              <a:t>He </a:t>
            </a:r>
            <a:r>
              <a:rPr lang="pl-PL" dirty="0" err="1"/>
              <a:t>can’t</a:t>
            </a:r>
            <a:r>
              <a:rPr lang="pl-PL" dirty="0"/>
              <a:t> </a:t>
            </a:r>
            <a:r>
              <a:rPr lang="pl-PL" dirty="0" err="1"/>
              <a:t>swim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Po czasowniku modalnym występuje bezokolicznik (</a:t>
            </a:r>
            <a:r>
              <a:rPr lang="pl-PL" dirty="0" err="1"/>
              <a:t>swim</a:t>
            </a:r>
            <a:r>
              <a:rPr lang="pl-PL" dirty="0"/>
              <a:t>, a nie np. </a:t>
            </a:r>
            <a:r>
              <a:rPr lang="pl-PL" dirty="0" err="1"/>
              <a:t>swimming</a:t>
            </a:r>
            <a:r>
              <a:rPr lang="pl-PL" dirty="0"/>
              <a:t> lub </a:t>
            </a:r>
            <a:r>
              <a:rPr lang="pl-PL" dirty="0" err="1"/>
              <a:t>swam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2382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5C839E-8A83-4ABB-8413-5DC27DB0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przykłady: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4FE6C2-39F0-4732-9BBC-C7078E6A4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Tom </a:t>
            </a:r>
            <a:r>
              <a:rPr lang="pl-PL" dirty="0" err="1"/>
              <a:t>should</a:t>
            </a:r>
            <a:r>
              <a:rPr lang="pl-PL" dirty="0"/>
              <a:t> go </a:t>
            </a:r>
            <a:r>
              <a:rPr lang="pl-PL" dirty="0" err="1"/>
              <a:t>home</a:t>
            </a:r>
            <a:r>
              <a:rPr lang="pl-PL" dirty="0"/>
              <a:t>. - Tomek powinien iść do domu. </a:t>
            </a:r>
          </a:p>
          <a:p>
            <a:pPr marL="0" indent="0">
              <a:buNone/>
            </a:pPr>
            <a:r>
              <a:rPr lang="pl-PL" dirty="0"/>
              <a:t>Tom </a:t>
            </a:r>
            <a:r>
              <a:rPr lang="pl-PL" dirty="0" err="1"/>
              <a:t>shouldn’t</a:t>
            </a:r>
            <a:r>
              <a:rPr lang="pl-PL" dirty="0"/>
              <a:t> go </a:t>
            </a:r>
            <a:r>
              <a:rPr lang="pl-PL" dirty="0" err="1"/>
              <a:t>home</a:t>
            </a:r>
            <a:r>
              <a:rPr lang="pl-PL" dirty="0"/>
              <a:t>.- Tomek nie powinien iść do domu (</a:t>
            </a:r>
            <a:r>
              <a:rPr lang="pl-PL" dirty="0" err="1"/>
              <a:t>shouldn’t</a:t>
            </a:r>
            <a:r>
              <a:rPr lang="pl-PL" dirty="0"/>
              <a:t>=</a:t>
            </a:r>
            <a:r>
              <a:rPr lang="pl-PL" dirty="0" err="1"/>
              <a:t>should</a:t>
            </a:r>
            <a:r>
              <a:rPr lang="pl-PL" dirty="0"/>
              <a:t> not). </a:t>
            </a:r>
          </a:p>
          <a:p>
            <a:pPr marL="0" indent="0">
              <a:buNone/>
            </a:pPr>
            <a:r>
              <a:rPr lang="pl-PL" dirty="0" err="1"/>
              <a:t>Should</a:t>
            </a:r>
            <a:r>
              <a:rPr lang="pl-PL" dirty="0"/>
              <a:t> Tom go </a:t>
            </a:r>
            <a:r>
              <a:rPr lang="pl-PL" dirty="0" err="1"/>
              <a:t>home</a:t>
            </a:r>
            <a:r>
              <a:rPr lang="pl-PL" dirty="0"/>
              <a:t>? - Czy Tomek powinien iść do domu? </a:t>
            </a:r>
          </a:p>
          <a:p>
            <a:pPr marL="0" indent="0">
              <a:buNone/>
            </a:pP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Tom go </a:t>
            </a:r>
            <a:r>
              <a:rPr lang="pl-PL" dirty="0" err="1"/>
              <a:t>home</a:t>
            </a:r>
            <a:r>
              <a:rPr lang="pl-PL" dirty="0"/>
              <a:t>? - Kiedy Tomek powinien iść do domu?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9633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D3C32F-2417-414E-B568-D59F86172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dirty="0" err="1"/>
              <a:t>Can</a:t>
            </a:r>
            <a:r>
              <a:rPr lang="pl-PL" sz="1800" dirty="0"/>
              <a:t> oznacza umieć, potrafić, móc. </a:t>
            </a:r>
            <a:br>
              <a:rPr lang="pl-PL" sz="1800" dirty="0"/>
            </a:br>
            <a:r>
              <a:rPr lang="pl-PL" sz="1800" dirty="0" err="1"/>
              <a:t>Could</a:t>
            </a:r>
            <a:r>
              <a:rPr lang="pl-PL" sz="1800" dirty="0"/>
              <a:t> jest formą czasu przeszłego. </a:t>
            </a:r>
            <a:br>
              <a:rPr lang="pl-PL" sz="1800" dirty="0"/>
            </a:br>
            <a:r>
              <a:rPr lang="pl-PL" sz="1800" dirty="0"/>
              <a:t>Forma be </a:t>
            </a:r>
            <a:r>
              <a:rPr lang="pl-PL" sz="1800" dirty="0" err="1"/>
              <a:t>able</a:t>
            </a:r>
            <a:r>
              <a:rPr lang="pl-PL" sz="1800" dirty="0"/>
              <a:t> to często jest tłumaczona jako być w stanie coś zrobić i może występować we wszystkich czasach.</a:t>
            </a:r>
            <a:br>
              <a:rPr lang="pl-PL" sz="1800" dirty="0"/>
            </a:br>
            <a:endParaRPr lang="pl-PL" sz="1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D5D9A1-8EDE-4E34-90A6-265024C4F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czasie przeszłym stosujemy </a:t>
            </a:r>
            <a:r>
              <a:rPr lang="pl-PL" dirty="0" err="1"/>
              <a:t>could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could</a:t>
            </a:r>
            <a:r>
              <a:rPr lang="pl-PL" dirty="0"/>
              <a:t> </a:t>
            </a:r>
            <a:r>
              <a:rPr lang="pl-PL" dirty="0" err="1"/>
              <a:t>swim</a:t>
            </a:r>
            <a:r>
              <a:rPr lang="pl-PL" dirty="0"/>
              <a:t> </a:t>
            </a:r>
            <a:r>
              <a:rPr lang="pl-PL" dirty="0" err="1"/>
              <a:t>quite</a:t>
            </a:r>
            <a:r>
              <a:rPr lang="pl-PL" dirty="0"/>
              <a:t> </a:t>
            </a:r>
            <a:r>
              <a:rPr lang="pl-PL" dirty="0" err="1"/>
              <a:t>well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I was 12 </a:t>
            </a:r>
            <a:r>
              <a:rPr lang="pl-PL" dirty="0" err="1"/>
              <a:t>years</a:t>
            </a:r>
            <a:r>
              <a:rPr lang="pl-PL" dirty="0"/>
              <a:t> </a:t>
            </a:r>
            <a:r>
              <a:rPr lang="pl-PL" dirty="0" err="1"/>
              <a:t>old</a:t>
            </a:r>
            <a:r>
              <a:rPr lang="pl-PL" dirty="0"/>
              <a:t>. (Umiałem pływać całkiem dobrze, kiedy miałem 12 lat). </a:t>
            </a:r>
          </a:p>
          <a:p>
            <a:pPr marL="0" indent="0">
              <a:buNone/>
            </a:pPr>
            <a:r>
              <a:rPr lang="pl-PL" dirty="0"/>
              <a:t>My </a:t>
            </a:r>
            <a:r>
              <a:rPr lang="pl-PL" dirty="0" err="1"/>
              <a:t>sister</a:t>
            </a:r>
            <a:r>
              <a:rPr lang="pl-PL" dirty="0"/>
              <a:t> </a:t>
            </a:r>
            <a:r>
              <a:rPr lang="pl-PL" dirty="0" err="1"/>
              <a:t>could</a:t>
            </a:r>
            <a:r>
              <a:rPr lang="pl-PL" dirty="0"/>
              <a:t> </a:t>
            </a:r>
            <a:r>
              <a:rPr lang="pl-PL" dirty="0" err="1"/>
              <a:t>ride</a:t>
            </a:r>
            <a:r>
              <a:rPr lang="pl-PL" dirty="0"/>
              <a:t> a </a:t>
            </a:r>
            <a:r>
              <a:rPr lang="pl-PL" dirty="0" err="1"/>
              <a:t>bike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she</a:t>
            </a:r>
            <a:r>
              <a:rPr lang="pl-PL" dirty="0"/>
              <a:t> was 7. (Moja siostra potrafiła jeździć na rowerze w wieku 7 lat).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9994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940C6A-5B9B-4A06-8B87-DB77D5731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Konstrukcja be </a:t>
            </a:r>
            <a:r>
              <a:rPr lang="pl-PL" dirty="0" err="1"/>
              <a:t>able</a:t>
            </a:r>
            <a:r>
              <a:rPr lang="pl-PL" dirty="0"/>
              <a:t> to oznacza być w stanie coś zrobić. Stosujemy tutaj formę być ( </a:t>
            </a:r>
            <a:r>
              <a:rPr lang="pl-PL" dirty="0" err="1"/>
              <a:t>am</a:t>
            </a:r>
            <a:r>
              <a:rPr lang="pl-PL" dirty="0"/>
              <a:t>, </a:t>
            </a:r>
            <a:r>
              <a:rPr lang="pl-PL" dirty="0" err="1"/>
              <a:t>is</a:t>
            </a:r>
            <a:r>
              <a:rPr lang="pl-PL" dirty="0"/>
              <a:t>, </a:t>
            </a:r>
            <a:r>
              <a:rPr lang="pl-PL" dirty="0" err="1"/>
              <a:t>are</a:t>
            </a:r>
            <a:r>
              <a:rPr lang="pl-PL" dirty="0"/>
              <a:t>).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A3D90C-6606-4AA8-9916-D3EDD0E7A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She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work</a:t>
            </a:r>
            <a:r>
              <a:rPr lang="pl-PL" dirty="0"/>
              <a:t> </a:t>
            </a:r>
            <a:r>
              <a:rPr lang="pl-PL" dirty="0" err="1"/>
              <a:t>more</a:t>
            </a:r>
            <a:r>
              <a:rPr lang="pl-PL" dirty="0"/>
              <a:t>- Ona jest w stanie więcej pracować</a:t>
            </a:r>
          </a:p>
          <a:p>
            <a:pPr marL="0" indent="0">
              <a:buNone/>
            </a:pPr>
            <a:r>
              <a:rPr lang="pl-PL" dirty="0"/>
              <a:t>We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earn</a:t>
            </a:r>
            <a:r>
              <a:rPr lang="pl-PL" dirty="0"/>
              <a:t> less- Jesteśmy w stanie mniej zarabiać</a:t>
            </a:r>
          </a:p>
          <a:p>
            <a:pPr marL="0" indent="0">
              <a:buNone/>
            </a:pP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help</a:t>
            </a:r>
            <a:r>
              <a:rPr lang="pl-PL" dirty="0"/>
              <a:t> me- Oni są w stanie mi pomagać</a:t>
            </a:r>
          </a:p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am</a:t>
            </a:r>
            <a:r>
              <a:rPr lang="pl-PL" dirty="0"/>
              <a:t>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prepare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report- Jestem w stanie przygotować ten raport.</a:t>
            </a:r>
          </a:p>
        </p:txBody>
      </p:sp>
    </p:spTree>
    <p:extLst>
      <p:ext uri="{BB962C8B-B14F-4D97-AF65-F5344CB8AC3E}">
        <p14:creationId xmlns:p14="http://schemas.microsoft.com/office/powerpoint/2010/main" val="139122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E91A4E-B59B-40F9-A353-0957D22FA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Must</a:t>
            </a:r>
            <a:r>
              <a:rPr lang="pl-PL" dirty="0"/>
              <a:t> oznacza musieć. Może również oznaczać na pewno / z pewnością.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3DC65F-B630-4D2C-956F-2A26E9170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must</a:t>
            </a:r>
            <a:r>
              <a:rPr lang="pl-PL" dirty="0"/>
              <a:t> do </a:t>
            </a:r>
            <a:r>
              <a:rPr lang="pl-PL" dirty="0" err="1"/>
              <a:t>your</a:t>
            </a:r>
            <a:r>
              <a:rPr lang="pl-PL" dirty="0"/>
              <a:t> </a:t>
            </a:r>
            <a:r>
              <a:rPr lang="pl-PL" dirty="0" err="1"/>
              <a:t>homework</a:t>
            </a:r>
            <a:r>
              <a:rPr lang="pl-PL" dirty="0"/>
              <a:t>! (Musisz zrobić zadanie domowe!). Przymus wychodzi ze strony osoby mówiącej - ja uważam, że musisz zrobić zadanie domowe. </a:t>
            </a:r>
          </a:p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must</a:t>
            </a:r>
            <a:r>
              <a:rPr lang="pl-PL" dirty="0"/>
              <a:t> </a:t>
            </a:r>
            <a:r>
              <a:rPr lang="pl-PL" dirty="0" err="1"/>
              <a:t>clean</a:t>
            </a:r>
            <a:r>
              <a:rPr lang="pl-PL" dirty="0"/>
              <a:t> </a:t>
            </a:r>
            <a:r>
              <a:rPr lang="pl-PL" dirty="0" err="1"/>
              <a:t>up</a:t>
            </a:r>
            <a:r>
              <a:rPr lang="pl-PL" dirty="0"/>
              <a:t> my </a:t>
            </a:r>
            <a:r>
              <a:rPr lang="pl-PL" dirty="0" err="1"/>
              <a:t>room</a:t>
            </a:r>
            <a:r>
              <a:rPr lang="pl-PL" dirty="0"/>
              <a:t> (Muszę posprzątać swój pokój; bo ja myślę, że trzeba posprzątać, a nie ktoś mi każe). </a:t>
            </a:r>
          </a:p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must</a:t>
            </a:r>
            <a:r>
              <a:rPr lang="pl-PL" dirty="0"/>
              <a:t> </a:t>
            </a:r>
            <a:r>
              <a:rPr lang="pl-PL" dirty="0" err="1"/>
              <a:t>give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back</a:t>
            </a:r>
            <a:r>
              <a:rPr lang="pl-PL" dirty="0"/>
              <a:t> (Muszę to oddać, bo ja tak sądzę).</a:t>
            </a:r>
          </a:p>
        </p:txBody>
      </p:sp>
    </p:spTree>
    <p:extLst>
      <p:ext uri="{BB962C8B-B14F-4D97-AF65-F5344CB8AC3E}">
        <p14:creationId xmlns:p14="http://schemas.microsoft.com/office/powerpoint/2010/main" val="141837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6FCA58-0DCD-4140-A96D-339FC1E2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Jeżeli przymus jest zewnętrzny, to stosujemy formę </a:t>
            </a:r>
            <a:r>
              <a:rPr lang="pl-PL" dirty="0" err="1"/>
              <a:t>have</a:t>
            </a:r>
            <a:r>
              <a:rPr lang="pl-PL" dirty="0"/>
              <a:t> to.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F613B1-A2E2-44D7-A40B-2EA0B4BDD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have</a:t>
            </a:r>
            <a:r>
              <a:rPr lang="pl-PL" dirty="0"/>
              <a:t> to </a:t>
            </a:r>
            <a:r>
              <a:rPr lang="pl-PL" dirty="0" err="1"/>
              <a:t>give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back</a:t>
            </a:r>
            <a:r>
              <a:rPr lang="pl-PL" dirty="0"/>
              <a:t> (Muszę to oddać- ktoś mi każe, jest taki nakaz). </a:t>
            </a:r>
          </a:p>
          <a:p>
            <a:pPr marL="0" indent="0">
              <a:buNone/>
            </a:pPr>
            <a:r>
              <a:rPr lang="pl-PL" dirty="0"/>
              <a:t>I </a:t>
            </a:r>
            <a:r>
              <a:rPr lang="pl-PL" dirty="0" err="1"/>
              <a:t>have</a:t>
            </a:r>
            <a:r>
              <a:rPr lang="pl-PL" dirty="0"/>
              <a:t> to </a:t>
            </a:r>
            <a:r>
              <a:rPr lang="pl-PL" dirty="0" err="1"/>
              <a:t>take</a:t>
            </a:r>
            <a:r>
              <a:rPr lang="pl-PL" dirty="0"/>
              <a:t> </a:t>
            </a:r>
            <a:r>
              <a:rPr lang="pl-PL" dirty="0" err="1"/>
              <a:t>two</a:t>
            </a:r>
            <a:r>
              <a:rPr lang="pl-PL" dirty="0"/>
              <a:t> of </a:t>
            </a: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pills</a:t>
            </a:r>
            <a:r>
              <a:rPr lang="pl-PL" dirty="0"/>
              <a:t> a </a:t>
            </a:r>
            <a:r>
              <a:rPr lang="pl-PL" dirty="0" err="1"/>
              <a:t>day</a:t>
            </a:r>
            <a:r>
              <a:rPr lang="pl-PL" dirty="0"/>
              <a:t>. (Muszę brać dwie tabletki dziennie np. dlatego, że tak mi powiedział lekarz).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9309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9EB02D-02D3-4259-B848-F8324B1A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Mustn’t</a:t>
            </a:r>
            <a:r>
              <a:rPr lang="pl-PL" dirty="0"/>
              <a:t> (</a:t>
            </a:r>
            <a:r>
              <a:rPr lang="pl-PL" dirty="0" err="1"/>
              <a:t>must</a:t>
            </a:r>
            <a:r>
              <a:rPr lang="pl-PL" dirty="0"/>
              <a:t> not) oznacza nie wolno.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519649-311B-47D5-B98D-73713397F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mustn’t</a:t>
            </a:r>
            <a:r>
              <a:rPr lang="pl-PL" dirty="0"/>
              <a:t> </a:t>
            </a:r>
            <a:r>
              <a:rPr lang="pl-PL" dirty="0" err="1"/>
              <a:t>take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! (Nie wolno tobie tego brać). </a:t>
            </a:r>
          </a:p>
          <a:p>
            <a:pPr marL="0" indent="0">
              <a:buNone/>
            </a:pPr>
            <a:r>
              <a:rPr lang="pl-PL" dirty="0"/>
              <a:t>2. Sue </a:t>
            </a:r>
            <a:r>
              <a:rPr lang="pl-PL" dirty="0" err="1"/>
              <a:t>mustn’t</a:t>
            </a:r>
            <a:r>
              <a:rPr lang="pl-PL" dirty="0"/>
              <a:t> </a:t>
            </a:r>
            <a:r>
              <a:rPr lang="pl-PL" dirty="0" err="1"/>
              <a:t>come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room</a:t>
            </a:r>
            <a:r>
              <a:rPr lang="pl-PL" dirty="0"/>
              <a:t>. (Nie wolno Sue wchodzić do tego pokoju). </a:t>
            </a:r>
          </a:p>
          <a:p>
            <a:pPr marL="0" indent="0">
              <a:buNone/>
            </a:pPr>
            <a:r>
              <a:rPr lang="pl-PL" dirty="0"/>
              <a:t>3. Tom and Peter </a:t>
            </a:r>
            <a:r>
              <a:rPr lang="pl-PL" dirty="0" err="1"/>
              <a:t>mustn’t</a:t>
            </a:r>
            <a:r>
              <a:rPr lang="pl-PL" dirty="0"/>
              <a:t> </a:t>
            </a:r>
            <a:r>
              <a:rPr lang="pl-PL" dirty="0" err="1"/>
              <a:t>smoke</a:t>
            </a:r>
            <a:r>
              <a:rPr lang="pl-PL" dirty="0"/>
              <a:t> in </a:t>
            </a:r>
            <a:r>
              <a:rPr lang="pl-PL" dirty="0" err="1"/>
              <a:t>here</a:t>
            </a:r>
            <a:r>
              <a:rPr lang="pl-PL" dirty="0"/>
              <a:t>! (Tomkowi i Piotrkowi nie wolno tutaj palić!). </a:t>
            </a:r>
          </a:p>
          <a:p>
            <a:pPr marL="0" indent="0">
              <a:buNone/>
            </a:pPr>
            <a:r>
              <a:rPr lang="pl-PL" dirty="0"/>
              <a:t>4.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mustn’t</a:t>
            </a:r>
            <a:r>
              <a:rPr lang="pl-PL" dirty="0"/>
              <a:t> </a:t>
            </a:r>
            <a:r>
              <a:rPr lang="pl-PL" dirty="0" err="1"/>
              <a:t>say</a:t>
            </a:r>
            <a:r>
              <a:rPr lang="pl-PL" dirty="0"/>
              <a:t> </a:t>
            </a:r>
            <a:r>
              <a:rPr lang="pl-PL" dirty="0" err="1"/>
              <a:t>things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! (Nie wolno mówić takich rzeczy; nie wolno tobie (</a:t>
            </a:r>
            <a:r>
              <a:rPr lang="pl-PL" dirty="0" err="1"/>
              <a:t>you</a:t>
            </a:r>
            <a:r>
              <a:rPr lang="pl-PL" dirty="0"/>
              <a:t>) lub ogólnie nie wolno). </a:t>
            </a:r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mustn’t</a:t>
            </a:r>
            <a:r>
              <a:rPr lang="pl-PL" dirty="0"/>
              <a:t> </a:t>
            </a:r>
            <a:r>
              <a:rPr lang="pl-PL" dirty="0" err="1"/>
              <a:t>steal</a:t>
            </a:r>
            <a:r>
              <a:rPr lang="pl-PL" dirty="0"/>
              <a:t>. (Nie wolno kraść). </a:t>
            </a:r>
          </a:p>
        </p:txBody>
      </p:sp>
    </p:spTree>
    <p:extLst>
      <p:ext uri="{BB962C8B-B14F-4D97-AF65-F5344CB8AC3E}">
        <p14:creationId xmlns:p14="http://schemas.microsoft.com/office/powerpoint/2010/main" val="7188930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600</Words>
  <Application>Microsoft Office PowerPoint</Application>
  <PresentationFormat>Panoramiczny</PresentationFormat>
  <Paragraphs>42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Czasowniki modalne</vt:lpstr>
      <vt:lpstr>Oto one:</vt:lpstr>
      <vt:lpstr>Prezentacja programu PowerPoint</vt:lpstr>
      <vt:lpstr>Inne przykłady:</vt:lpstr>
      <vt:lpstr>Can oznacza umieć, potrafić, móc.  Could jest formą czasu przeszłego.  Forma be able to często jest tłumaczona jako być w stanie coś zrobić i może występować we wszystkich czasach. </vt:lpstr>
      <vt:lpstr>Konstrukcja be able to oznacza być w stanie coś zrobić. Stosujemy tutaj formę być ( am, is, are). </vt:lpstr>
      <vt:lpstr>Must oznacza musieć. Może również oznaczać na pewno / z pewnością.</vt:lpstr>
      <vt:lpstr>Jeżeli przymus jest zewnętrzny, to stosujemy formę have to. </vt:lpstr>
      <vt:lpstr>Mustn’t (must not) oznacza nie wolno. </vt:lpstr>
      <vt:lpstr>Should i ought to oznaczają powinno się.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Czasowniki modalne</dc:title>
  <dc:creator>Marta Piwońska</dc:creator>
  <cp:lastModifiedBy>Marta Piwońska</cp:lastModifiedBy>
  <cp:revision>3</cp:revision>
  <dcterms:created xsi:type="dcterms:W3CDTF">2020-03-22T16:41:51Z</dcterms:created>
  <dcterms:modified xsi:type="dcterms:W3CDTF">2020-03-22T17:02:10Z</dcterms:modified>
</cp:coreProperties>
</file>